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9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965" autoAdjust="0"/>
    <p:restoredTop sz="94660"/>
  </p:normalViewPr>
  <p:slideViewPr>
    <p:cSldViewPr>
      <p:cViewPr varScale="1">
        <p:scale>
          <a:sx n="59" d="100"/>
          <a:sy n="59" d="100"/>
        </p:scale>
        <p:origin x="-1986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9A15AAA-ECEC-41CE-8650-BC629B7CE12E}" type="datetimeFigureOut">
              <a:rPr lang="es-ES" smtClean="0"/>
              <a:t>20/03/2014</a:t>
            </a:fld>
            <a:endParaRPr lang="es-E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8B0A46-5211-4AEC-AE71-9BBF01D3329D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461387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Se acabó!! </a:t>
            </a:r>
            <a:r>
              <a:rPr lang="es-ES" dirty="0" smtClean="0">
                <a:sym typeface="Wingdings" pitchFamily="2" charset="2"/>
              </a:rPr>
              <a:t></a:t>
            </a:r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8B0A46-5211-4AEC-AE71-9BBF01D3329D}" type="slidenum">
              <a:rPr lang="es-ES" smtClean="0"/>
              <a:t>8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905657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Rectángulo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8 Conector recto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11 Título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25" name="24 Subtítulo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31" name="30 Marcador de fecha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0E387474-84FB-4D18-AF27-69B1971A835B}" type="datetimeFigureOut">
              <a:rPr lang="es-ES" smtClean="0"/>
              <a:t>20/03/2014</a:t>
            </a:fld>
            <a:endParaRPr lang="es-ES"/>
          </a:p>
        </p:txBody>
      </p:sp>
      <p:sp>
        <p:nvSpPr>
          <p:cNvPr id="18" name="17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es-ES"/>
          </a:p>
        </p:txBody>
      </p:sp>
      <p:sp>
        <p:nvSpPr>
          <p:cNvPr id="29" name="28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8B37D5FE-740C-46F5-801A-FA5477D9711F}" type="slidenum">
              <a:rPr lang="en-US" smtClean="0"/>
              <a:pPr/>
              <a:t>‹Nº›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E387474-84FB-4D18-AF27-69B1971A835B}" type="datetimeFigureOut">
              <a:rPr lang="es-ES" smtClean="0"/>
              <a:t>20/03/2014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E6EA161-5C97-4BBC-82E1-38E824B71406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0E387474-84FB-4D18-AF27-69B1971A835B}" type="datetimeFigureOut">
              <a:rPr lang="es-ES" smtClean="0"/>
              <a:t>20/03/2014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9E6EA161-5C97-4BBC-82E1-38E824B71406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E387474-84FB-4D18-AF27-69B1971A835B}" type="datetimeFigureOut">
              <a:rPr lang="es-ES" smtClean="0"/>
              <a:t>20/03/2014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E6EA161-5C97-4BBC-82E1-38E824B71406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0E387474-84FB-4D18-AF27-69B1971A835B}" type="datetimeFigureOut">
              <a:rPr lang="es-ES" smtClean="0"/>
              <a:t>20/03/2014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8B37D5FE-740C-46F5-801A-FA5477D9711F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E387474-84FB-4D18-AF27-69B1971A835B}" type="datetimeFigureOut">
              <a:rPr lang="es-ES" smtClean="0"/>
              <a:t>20/03/2014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E6EA161-5C97-4BBC-82E1-38E824B71406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E387474-84FB-4D18-AF27-69B1971A835B}" type="datetimeFigureOut">
              <a:rPr lang="es-ES" smtClean="0"/>
              <a:t>20/03/2014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E6EA161-5C97-4BBC-82E1-38E824B71406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E387474-84FB-4D18-AF27-69B1971A835B}" type="datetimeFigureOut">
              <a:rPr lang="es-ES" smtClean="0"/>
              <a:t>20/03/2014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E6EA161-5C97-4BBC-82E1-38E824B71406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0E387474-84FB-4D18-AF27-69B1971A835B}" type="datetimeFigureOut">
              <a:rPr lang="es-ES" smtClean="0"/>
              <a:t>20/03/2014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E6EA161-5C97-4BBC-82E1-38E824B71406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E387474-84FB-4D18-AF27-69B1971A835B}" type="datetimeFigureOut">
              <a:rPr lang="es-ES" smtClean="0"/>
              <a:t>20/03/2014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E6EA161-5C97-4BBC-82E1-38E824B71406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Rectángulo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8 Rectángulo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E387474-84FB-4D18-AF27-69B1971A835B}" type="datetimeFigureOut">
              <a:rPr lang="es-ES" smtClean="0"/>
              <a:t>20/03/2014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E6EA161-5C97-4BBC-82E1-38E824B71406}" type="slidenum">
              <a:rPr lang="es-ES" smtClean="0"/>
              <a:t>‹Nº›</a:t>
            </a:fld>
            <a:endParaRPr lang="es-ES"/>
          </a:p>
        </p:txBody>
      </p:sp>
      <p:sp>
        <p:nvSpPr>
          <p:cNvPr id="10" name="9 Marcador de posición de imagen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Rectángulo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2 Marcador de título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1" name="30 Marcador de texto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27" name="26 Marcador de fecha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0E387474-84FB-4D18-AF27-69B1971A835B}" type="datetimeFigureOut">
              <a:rPr lang="es-ES" smtClean="0"/>
              <a:t>20/03/2014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es-ES"/>
          </a:p>
        </p:txBody>
      </p:sp>
      <p:sp>
        <p:nvSpPr>
          <p:cNvPr id="16" name="1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9E6EA161-5C97-4BBC-82E1-38E824B71406}" type="slidenum">
              <a:rPr lang="es-ES" smtClean="0"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3779912" y="116632"/>
            <a:ext cx="5105400" cy="2868168"/>
          </a:xfrm>
        </p:spPr>
        <p:txBody>
          <a:bodyPr>
            <a:normAutofit/>
          </a:bodyPr>
          <a:lstStyle/>
          <a:p>
            <a:r>
              <a:rPr lang="es-ES" sz="7200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Century Gothic" pitchFamily="34" charset="0"/>
              </a:rPr>
              <a:t>die </a:t>
            </a:r>
            <a:r>
              <a:rPr lang="es-ES" sz="7200" cap="none" spc="300" dirty="0" err="1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Century Gothic" pitchFamily="34" charset="0"/>
              </a:rPr>
              <a:t>Familie</a:t>
            </a:r>
            <a:endParaRPr lang="es-ES" sz="7200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  <a:latin typeface="Century Gothic" pitchFamily="34" charset="0"/>
            </a:endParaRP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3399034" y="3068960"/>
            <a:ext cx="5769428" cy="1284120"/>
          </a:xfrm>
        </p:spPr>
        <p:txBody>
          <a:bodyPr>
            <a:normAutofit/>
          </a:bodyPr>
          <a:lstStyle/>
          <a:p>
            <a:r>
              <a:rPr lang="es-ES" sz="28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Century Gothic" pitchFamily="34" charset="0"/>
              </a:rPr>
              <a:t>Marina Pleguezuelos Jiménez</a:t>
            </a:r>
            <a:endParaRPr lang="es-ES" sz="2800" b="1" dirty="0">
              <a:solidFill>
                <a:schemeClr val="tx1"/>
              </a:solidFill>
              <a:latin typeface="Century Gothic" pitchFamily="34" charset="0"/>
            </a:endParaRPr>
          </a:p>
        </p:txBody>
      </p:sp>
      <p:pic>
        <p:nvPicPr>
          <p:cNvPr id="1026" name="Picture 2" descr="la familia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002" r="5390" b="33048"/>
          <a:stretch/>
        </p:blipFill>
        <p:spPr bwMode="auto">
          <a:xfrm>
            <a:off x="3577388" y="4005064"/>
            <a:ext cx="3188369" cy="216024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  <p:extLst>
      <p:ext uri="{BB962C8B-B14F-4D97-AF65-F5344CB8AC3E}">
        <p14:creationId xmlns:p14="http://schemas.microsoft.com/office/powerpoint/2010/main" val="395501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sz="6000" dirty="0" smtClean="0">
                <a:latin typeface="Century Gothic" pitchFamily="34" charset="0"/>
              </a:rPr>
              <a:t>INDEX</a:t>
            </a:r>
            <a:endParaRPr lang="es-ES" sz="6000" dirty="0">
              <a:latin typeface="Century Gothic" pitchFamily="34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sz="3200" b="1" cap="all" dirty="0" smtClean="0">
                <a:ln w="9000" cmpd="sng">
                  <a:solidFill>
                    <a:schemeClr val="tx1"/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die </a:t>
            </a:r>
            <a:r>
              <a:rPr lang="es-ES" sz="3200" b="1" cap="all" dirty="0" err="1" smtClean="0">
                <a:ln w="9000" cmpd="sng">
                  <a:solidFill>
                    <a:schemeClr val="tx1"/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Eltern</a:t>
            </a:r>
            <a:endParaRPr lang="es-ES" sz="3200" b="1" cap="all" dirty="0" smtClean="0">
              <a:ln w="9000" cmpd="sng">
                <a:solidFill>
                  <a:schemeClr val="tx1"/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r>
              <a:rPr lang="es-ES" sz="3200" b="1" cap="all" dirty="0" smtClean="0">
                <a:ln w="9000" cmpd="sng">
                  <a:solidFill>
                    <a:schemeClr val="tx1"/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die </a:t>
            </a:r>
            <a:r>
              <a:rPr lang="es-ES" sz="3200" b="1" cap="all" dirty="0" err="1" smtClean="0">
                <a:ln w="9000" cmpd="sng">
                  <a:solidFill>
                    <a:schemeClr val="tx1"/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Geschwister</a:t>
            </a:r>
            <a:endParaRPr lang="es-ES" sz="3200" b="1" cap="all" dirty="0" smtClean="0">
              <a:ln w="9000" cmpd="sng">
                <a:solidFill>
                  <a:schemeClr val="tx1"/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r>
              <a:rPr lang="es-ES" sz="3200" b="1" cap="all" dirty="0" smtClean="0">
                <a:ln w="9000" cmpd="sng">
                  <a:solidFill>
                    <a:schemeClr val="tx1"/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die </a:t>
            </a:r>
            <a:r>
              <a:rPr lang="es-ES" sz="3200" b="1" cap="all" dirty="0" err="1" smtClean="0">
                <a:ln w="9000" cmpd="sng">
                  <a:solidFill>
                    <a:schemeClr val="tx1"/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Ehefrau</a:t>
            </a:r>
            <a:r>
              <a:rPr lang="es-ES" sz="3200" b="1" cap="all" dirty="0" smtClean="0">
                <a:ln w="9000" cmpd="sng">
                  <a:solidFill>
                    <a:schemeClr val="tx1"/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/die </a:t>
            </a:r>
            <a:r>
              <a:rPr lang="es-ES" sz="3200" b="1" cap="all" dirty="0" err="1" smtClean="0">
                <a:ln w="9000" cmpd="sng">
                  <a:solidFill>
                    <a:schemeClr val="tx1"/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Ehemann</a:t>
            </a:r>
            <a:endParaRPr lang="es-ES" sz="3200" b="1" cap="all" dirty="0" smtClean="0">
              <a:ln w="9000" cmpd="sng">
                <a:solidFill>
                  <a:schemeClr val="tx1"/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r>
              <a:rPr lang="es-ES" sz="3200" b="1" cap="all" dirty="0" smtClean="0">
                <a:ln w="9000" cmpd="sng">
                  <a:solidFill>
                    <a:schemeClr val="tx1"/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die </a:t>
            </a:r>
            <a:r>
              <a:rPr lang="es-ES" sz="3200" b="1" cap="all" dirty="0" err="1" smtClean="0">
                <a:ln w="9000" cmpd="sng">
                  <a:solidFill>
                    <a:schemeClr val="tx1"/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TochTer</a:t>
            </a:r>
            <a:r>
              <a:rPr lang="es-ES" sz="3200" b="1" cap="all" dirty="0" smtClean="0">
                <a:ln w="9000" cmpd="sng">
                  <a:solidFill>
                    <a:schemeClr val="tx1"/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/der </a:t>
            </a:r>
            <a:r>
              <a:rPr lang="es-ES" sz="3200" b="1" cap="all" dirty="0" err="1" smtClean="0">
                <a:ln w="9000" cmpd="sng">
                  <a:solidFill>
                    <a:schemeClr val="tx1"/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Sohn</a:t>
            </a:r>
            <a:endParaRPr lang="es-ES" sz="3200" b="1" cap="all" dirty="0">
              <a:ln w="9000" cmpd="sng">
                <a:solidFill>
                  <a:schemeClr val="tx1"/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r>
              <a:rPr lang="es-ES" sz="3200" b="1" cap="all" dirty="0" smtClean="0">
                <a:ln w="9000" cmpd="sng">
                  <a:solidFill>
                    <a:schemeClr val="tx1"/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die Gro</a:t>
            </a:r>
            <a:r>
              <a:rPr lang="el-GR" sz="3200" b="1" cap="all" dirty="0" smtClean="0">
                <a:ln w="9000" cmpd="sng">
                  <a:solidFill>
                    <a:schemeClr val="tx1"/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β</a:t>
            </a:r>
            <a:r>
              <a:rPr lang="es-ES" sz="3200" b="1" cap="all" dirty="0" err="1" smtClean="0">
                <a:ln w="9000" cmpd="sng">
                  <a:solidFill>
                    <a:schemeClr val="tx1"/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eltern</a:t>
            </a:r>
            <a:endParaRPr lang="es-ES" sz="3200" b="1" cap="all" dirty="0" smtClean="0">
              <a:ln w="9000" cmpd="sng">
                <a:solidFill>
                  <a:schemeClr val="tx1"/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r>
              <a:rPr lang="es-ES" sz="3200" b="1" cap="all" dirty="0" smtClean="0">
                <a:ln w="9000" cmpd="sng">
                  <a:solidFill>
                    <a:schemeClr val="tx1"/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Die </a:t>
            </a:r>
            <a:r>
              <a:rPr lang="es-ES" sz="3200" b="1" cap="all" dirty="0" err="1" smtClean="0">
                <a:ln w="9000" cmpd="sng">
                  <a:solidFill>
                    <a:schemeClr val="tx1"/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Familie</a:t>
            </a:r>
            <a:endParaRPr lang="es-ES" sz="3200" b="1" cap="all" dirty="0" smtClean="0">
              <a:ln w="9000" cmpd="sng">
                <a:solidFill>
                  <a:schemeClr val="tx1"/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endParaRPr lang="es-ES" dirty="0" smtClean="0"/>
          </a:p>
        </p:txBody>
      </p:sp>
    </p:spTree>
    <p:extLst>
      <p:ext uri="{BB962C8B-B14F-4D97-AF65-F5344CB8AC3E}">
        <p14:creationId xmlns:p14="http://schemas.microsoft.com/office/powerpoint/2010/main" val="509247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95536" y="188640"/>
            <a:ext cx="72390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de-DE" sz="5400" cap="none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Century Gothic" pitchFamily="34" charset="0"/>
              </a:rPr>
              <a:t>Die Eltern = los padres</a:t>
            </a:r>
            <a:endParaRPr lang="de-DE" sz="5400" dirty="0">
              <a:latin typeface="Century Gothic" pitchFamily="34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67544" y="1340768"/>
            <a:ext cx="7228656" cy="5114968"/>
          </a:xfrm>
        </p:spPr>
        <p:txBody>
          <a:bodyPr/>
          <a:lstStyle/>
          <a:p>
            <a:endParaRPr lang="de-DE" b="1" dirty="0" smtClean="0">
              <a:latin typeface="Century Gothic" pitchFamily="34" charset="0"/>
            </a:endParaRPr>
          </a:p>
          <a:p>
            <a:r>
              <a:rPr lang="de-DE" sz="28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Century Gothic" pitchFamily="34" charset="0"/>
              </a:rPr>
              <a:t>d</a:t>
            </a:r>
            <a:r>
              <a:rPr lang="de-DE" sz="28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Century Gothic" pitchFamily="34" charset="0"/>
              </a:rPr>
              <a:t>ie </a:t>
            </a:r>
            <a:r>
              <a:rPr lang="de-DE" sz="28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Century Gothic" pitchFamily="34" charset="0"/>
              </a:rPr>
              <a:t>Mutter – la madre</a:t>
            </a:r>
          </a:p>
          <a:p>
            <a:r>
              <a:rPr lang="de-DE" sz="28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Century Gothic" pitchFamily="34" charset="0"/>
              </a:rPr>
              <a:t>d</a:t>
            </a:r>
            <a:r>
              <a:rPr lang="de-DE" sz="28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Century Gothic" pitchFamily="34" charset="0"/>
              </a:rPr>
              <a:t>er </a:t>
            </a:r>
            <a:r>
              <a:rPr lang="de-DE" sz="28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Century Gothic" pitchFamily="34" charset="0"/>
              </a:rPr>
              <a:t>Vater – el padre</a:t>
            </a:r>
          </a:p>
          <a:p>
            <a:r>
              <a:rPr lang="de-DE" sz="28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Century Gothic" pitchFamily="34" charset="0"/>
              </a:rPr>
              <a:t>d</a:t>
            </a:r>
            <a:r>
              <a:rPr lang="de-DE" sz="28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Century Gothic" pitchFamily="34" charset="0"/>
              </a:rPr>
              <a:t>ie </a:t>
            </a:r>
            <a:r>
              <a:rPr lang="de-DE" sz="28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Century Gothic" pitchFamily="34" charset="0"/>
              </a:rPr>
              <a:t>Mama – la mamá</a:t>
            </a:r>
          </a:p>
          <a:p>
            <a:r>
              <a:rPr lang="de-DE" sz="28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Century Gothic" pitchFamily="34" charset="0"/>
              </a:rPr>
              <a:t>d</a:t>
            </a:r>
            <a:r>
              <a:rPr lang="de-DE" sz="28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Century Gothic" pitchFamily="34" charset="0"/>
              </a:rPr>
              <a:t>ie </a:t>
            </a:r>
            <a:r>
              <a:rPr lang="de-DE" sz="28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Century Gothic" pitchFamily="34" charset="0"/>
              </a:rPr>
              <a:t>Mami  - la mamá</a:t>
            </a:r>
          </a:p>
          <a:p>
            <a:r>
              <a:rPr lang="de-DE" sz="28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Century Gothic" pitchFamily="34" charset="0"/>
              </a:rPr>
              <a:t>d</a:t>
            </a:r>
            <a:r>
              <a:rPr lang="de-DE" sz="28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Century Gothic" pitchFamily="34" charset="0"/>
              </a:rPr>
              <a:t>ie </a:t>
            </a:r>
            <a:r>
              <a:rPr lang="de-DE" sz="28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Century Gothic" pitchFamily="34" charset="0"/>
              </a:rPr>
              <a:t>Mutti – la mamá</a:t>
            </a:r>
          </a:p>
          <a:p>
            <a:r>
              <a:rPr lang="de-DE" sz="28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Century Gothic" pitchFamily="34" charset="0"/>
              </a:rPr>
              <a:t>d</a:t>
            </a:r>
            <a:r>
              <a:rPr lang="de-DE" sz="28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Century Gothic" pitchFamily="34" charset="0"/>
              </a:rPr>
              <a:t>er </a:t>
            </a:r>
            <a:r>
              <a:rPr lang="de-DE" sz="28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Century Gothic" pitchFamily="34" charset="0"/>
              </a:rPr>
              <a:t>Papa – el papá</a:t>
            </a:r>
          </a:p>
          <a:p>
            <a:r>
              <a:rPr lang="de-DE" sz="28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Century Gothic" pitchFamily="34" charset="0"/>
              </a:rPr>
              <a:t>d</a:t>
            </a:r>
            <a:r>
              <a:rPr lang="de-DE" sz="28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Century Gothic" pitchFamily="34" charset="0"/>
              </a:rPr>
              <a:t>er </a:t>
            </a:r>
            <a:r>
              <a:rPr lang="de-DE" sz="28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Century Gothic" pitchFamily="34" charset="0"/>
              </a:rPr>
              <a:t>Papi – el papá</a:t>
            </a:r>
          </a:p>
          <a:p>
            <a:r>
              <a:rPr lang="de-DE" sz="28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Century Gothic" pitchFamily="34" charset="0"/>
              </a:rPr>
              <a:t>d</a:t>
            </a:r>
            <a:r>
              <a:rPr lang="de-DE" sz="28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Century Gothic" pitchFamily="34" charset="0"/>
              </a:rPr>
              <a:t>er </a:t>
            </a:r>
            <a:r>
              <a:rPr lang="de-DE" sz="28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Century Gothic" pitchFamily="34" charset="0"/>
              </a:rPr>
              <a:t>Vati – el papá</a:t>
            </a:r>
          </a:p>
          <a:p>
            <a:endParaRPr lang="de-DE" b="1" dirty="0" smtClean="0">
              <a:latin typeface="Century Gothic" pitchFamily="34" charset="0"/>
            </a:endParaRPr>
          </a:p>
          <a:p>
            <a:endParaRPr lang="de-DE" b="1" dirty="0">
              <a:latin typeface="Century Gothic" pitchFamily="34" charset="0"/>
            </a:endParaRPr>
          </a:p>
        </p:txBody>
      </p:sp>
      <p:pic>
        <p:nvPicPr>
          <p:cNvPr id="2050" name="Picture 2" descr="http://www.fondosdepantalla.biz/images/wallpapers/Padre_de_Familia-1024x768-781834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3501008"/>
            <a:ext cx="3674949" cy="275621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  <p:extLst>
      <p:ext uri="{BB962C8B-B14F-4D97-AF65-F5344CB8AC3E}">
        <p14:creationId xmlns:p14="http://schemas.microsoft.com/office/powerpoint/2010/main" val="233429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11560" y="692696"/>
            <a:ext cx="7355160" cy="1584176"/>
          </a:xfrm>
        </p:spPr>
        <p:txBody>
          <a:bodyPr>
            <a:normAutofit fontScale="90000"/>
          </a:bodyPr>
          <a:lstStyle/>
          <a:p>
            <a:pPr algn="ctr"/>
            <a:r>
              <a:rPr lang="de-DE" sz="6000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die Geschwister=los hermanos</a:t>
            </a:r>
            <a:r>
              <a:rPr lang="de-DE" sz="4000" dirty="0" smtClean="0">
                <a:ln w="9000" cmpd="sng">
                  <a:solidFill>
                    <a:schemeClr val="tx1"/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/>
            </a:r>
            <a:br>
              <a:rPr lang="de-DE" sz="4000" dirty="0" smtClean="0">
                <a:ln w="9000" cmpd="sng">
                  <a:solidFill>
                    <a:schemeClr val="tx1"/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endParaRPr lang="de-DE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95536" y="1890861"/>
            <a:ext cx="7516688" cy="4754928"/>
          </a:xfrm>
        </p:spPr>
        <p:txBody>
          <a:bodyPr>
            <a:normAutofit/>
          </a:bodyPr>
          <a:lstStyle/>
          <a:p>
            <a:r>
              <a:rPr lang="de-DE" sz="28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Century Gothic" pitchFamily="34" charset="0"/>
              </a:rPr>
              <a:t>d</a:t>
            </a:r>
            <a:r>
              <a:rPr lang="de-DE" sz="28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Century Gothic" pitchFamily="34" charset="0"/>
              </a:rPr>
              <a:t>ie </a:t>
            </a:r>
            <a:r>
              <a:rPr lang="de-DE" sz="28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Century Gothic" pitchFamily="34" charset="0"/>
              </a:rPr>
              <a:t>Schwester – la hermana</a:t>
            </a:r>
          </a:p>
          <a:p>
            <a:r>
              <a:rPr lang="de-DE" sz="28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Century Gothic" pitchFamily="34" charset="0"/>
              </a:rPr>
              <a:t>d</a:t>
            </a:r>
            <a:r>
              <a:rPr lang="de-DE" sz="28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Century Gothic" pitchFamily="34" charset="0"/>
              </a:rPr>
              <a:t>er </a:t>
            </a:r>
            <a:r>
              <a:rPr lang="de-DE" sz="28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Century Gothic" pitchFamily="34" charset="0"/>
              </a:rPr>
              <a:t>Bruder – el hermano</a:t>
            </a:r>
          </a:p>
          <a:p>
            <a:r>
              <a:rPr lang="de-DE" sz="28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Century Gothic" pitchFamily="34" charset="0"/>
              </a:rPr>
              <a:t>PLURAL:</a:t>
            </a:r>
          </a:p>
          <a:p>
            <a:r>
              <a:rPr lang="de-DE" sz="28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Century Gothic" pitchFamily="34" charset="0"/>
              </a:rPr>
              <a:t>d</a:t>
            </a:r>
            <a:r>
              <a:rPr lang="de-DE" sz="28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Century Gothic" pitchFamily="34" charset="0"/>
              </a:rPr>
              <a:t>ie </a:t>
            </a:r>
            <a:r>
              <a:rPr lang="de-DE" sz="28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Century Gothic" pitchFamily="34" charset="0"/>
              </a:rPr>
              <a:t>Schwestern – las hermanas</a:t>
            </a:r>
          </a:p>
          <a:p>
            <a:r>
              <a:rPr lang="de-DE" sz="28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Century Gothic" pitchFamily="34" charset="0"/>
              </a:rPr>
              <a:t>d</a:t>
            </a:r>
            <a:r>
              <a:rPr lang="de-DE" sz="28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Century Gothic" pitchFamily="34" charset="0"/>
              </a:rPr>
              <a:t>ie </a:t>
            </a:r>
            <a:r>
              <a:rPr lang="de-DE" sz="28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Century Gothic" pitchFamily="34" charset="0"/>
              </a:rPr>
              <a:t>Brüder – los hermanos</a:t>
            </a:r>
          </a:p>
          <a:p>
            <a:endParaRPr lang="de-DE" sz="2800" dirty="0">
              <a:latin typeface="Century Gothic" pitchFamily="34" charset="0"/>
            </a:endParaRPr>
          </a:p>
        </p:txBody>
      </p:sp>
      <p:pic>
        <p:nvPicPr>
          <p:cNvPr id="3074" name="Picture 2" descr="http://us.cdn4.123rf.com/168nwm/lordalea/lordalea1204/lordalea120400008/13044114-es-maravilloso-ser-el-doble-vector-ilustracion-de-dibujos-animado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1412776"/>
            <a:ext cx="2488106" cy="208823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3076" name="Picture 4" descr="http://4.bp.blogspot.com/-b9xYkM8Zh4s/ThJunyvm3hI/AAAAAAAAEHA/5A29zFgDRW0/s1600/Aventuras+con+los+kratt+discovery+kids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4268325"/>
            <a:ext cx="2896077" cy="230720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  <p:extLst>
      <p:ext uri="{BB962C8B-B14F-4D97-AF65-F5344CB8AC3E}">
        <p14:creationId xmlns:p14="http://schemas.microsoft.com/office/powerpoint/2010/main" val="1201115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7544" y="260648"/>
            <a:ext cx="8676456" cy="1008112"/>
          </a:xfrm>
        </p:spPr>
        <p:txBody>
          <a:bodyPr>
            <a:normAutofit fontScale="90000"/>
          </a:bodyPr>
          <a:lstStyle/>
          <a:p>
            <a:r>
              <a:rPr lang="es-ES" sz="4000" dirty="0" smtClean="0">
                <a:ln w="9000" cmpd="sng">
                  <a:solidFill>
                    <a:schemeClr val="tx1"/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/>
            </a:r>
            <a:br>
              <a:rPr lang="es-ES" sz="4000" dirty="0" smtClean="0">
                <a:ln w="9000" cmpd="sng">
                  <a:solidFill>
                    <a:schemeClr val="tx1"/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es-ES" sz="4000" dirty="0">
                <a:ln w="9000" cmpd="sng">
                  <a:solidFill>
                    <a:schemeClr val="tx1"/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/>
            </a:r>
            <a:br>
              <a:rPr lang="es-ES" sz="4000" dirty="0">
                <a:ln w="9000" cmpd="sng">
                  <a:solidFill>
                    <a:schemeClr val="tx1"/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es-ES" sz="5300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Century Gothic" pitchFamily="34" charset="0"/>
              </a:rPr>
              <a:t>Die </a:t>
            </a:r>
            <a:r>
              <a:rPr lang="es-ES" sz="5300" cap="none" spc="50" dirty="0" err="1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Century Gothic" pitchFamily="34" charset="0"/>
              </a:rPr>
              <a:t>Ehefrau</a:t>
            </a:r>
            <a:r>
              <a:rPr lang="es-ES" sz="5300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Century Gothic" pitchFamily="34" charset="0"/>
              </a:rPr>
              <a:t>/der </a:t>
            </a:r>
            <a:r>
              <a:rPr lang="es-ES" sz="5300" cap="none" spc="50" dirty="0" err="1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Century Gothic" pitchFamily="34" charset="0"/>
              </a:rPr>
              <a:t>Ehemann</a:t>
            </a:r>
            <a:endParaRPr lang="es-ES" sz="4900" dirty="0">
              <a:latin typeface="Century Gothic" pitchFamily="34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51520" y="1484784"/>
            <a:ext cx="7444680" cy="4970952"/>
          </a:xfrm>
        </p:spPr>
        <p:txBody>
          <a:bodyPr>
            <a:normAutofit/>
          </a:bodyPr>
          <a:lstStyle/>
          <a:p>
            <a:r>
              <a:rPr lang="de-DE" sz="32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Century Gothic" pitchFamily="34" charset="0"/>
              </a:rPr>
              <a:t>d</a:t>
            </a:r>
            <a:r>
              <a:rPr lang="de-DE" sz="32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Century Gothic" pitchFamily="34" charset="0"/>
              </a:rPr>
              <a:t>ie </a:t>
            </a:r>
            <a:r>
              <a:rPr lang="de-DE" sz="32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Century Gothic" pitchFamily="34" charset="0"/>
              </a:rPr>
              <a:t>Eherfrau – la esposa</a:t>
            </a:r>
          </a:p>
          <a:p>
            <a:r>
              <a:rPr lang="de-DE" sz="32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Century Gothic" pitchFamily="34" charset="0"/>
              </a:rPr>
              <a:t>d</a:t>
            </a:r>
            <a:r>
              <a:rPr lang="de-DE" sz="32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Century Gothic" pitchFamily="34" charset="0"/>
              </a:rPr>
              <a:t>ie </a:t>
            </a:r>
            <a:r>
              <a:rPr lang="de-DE" sz="32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Century Gothic" pitchFamily="34" charset="0"/>
              </a:rPr>
              <a:t>Ehegattin – la esposa</a:t>
            </a:r>
          </a:p>
          <a:p>
            <a:r>
              <a:rPr lang="de-DE" sz="32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Century Gothic" pitchFamily="34" charset="0"/>
              </a:rPr>
              <a:t>d</a:t>
            </a:r>
            <a:r>
              <a:rPr lang="de-DE" sz="32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Century Gothic" pitchFamily="34" charset="0"/>
              </a:rPr>
              <a:t>ie </a:t>
            </a:r>
            <a:r>
              <a:rPr lang="de-DE" sz="32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Century Gothic" pitchFamily="34" charset="0"/>
              </a:rPr>
              <a:t>Gattin – la esposa</a:t>
            </a:r>
          </a:p>
          <a:p>
            <a:r>
              <a:rPr lang="de-DE" sz="32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Century Gothic" pitchFamily="34" charset="0"/>
              </a:rPr>
              <a:t>d</a:t>
            </a:r>
            <a:r>
              <a:rPr lang="de-DE" sz="32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Century Gothic" pitchFamily="34" charset="0"/>
              </a:rPr>
              <a:t>ie </a:t>
            </a:r>
            <a:r>
              <a:rPr lang="de-DE" sz="32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Century Gothic" pitchFamily="34" charset="0"/>
              </a:rPr>
              <a:t>Ehemann – el esposo</a:t>
            </a:r>
          </a:p>
          <a:p>
            <a:r>
              <a:rPr lang="de-DE" sz="32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Century Gothic" pitchFamily="34" charset="0"/>
              </a:rPr>
              <a:t>d</a:t>
            </a:r>
            <a:r>
              <a:rPr lang="de-DE" sz="32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Century Gothic" pitchFamily="34" charset="0"/>
              </a:rPr>
              <a:t>er </a:t>
            </a:r>
            <a:r>
              <a:rPr lang="de-DE" sz="32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Century Gothic" pitchFamily="34" charset="0"/>
              </a:rPr>
              <a:t>Ehegatte – el esposo</a:t>
            </a:r>
          </a:p>
          <a:p>
            <a:r>
              <a:rPr lang="de-DE" sz="32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Century Gothic" pitchFamily="34" charset="0"/>
              </a:rPr>
              <a:t>d</a:t>
            </a:r>
            <a:r>
              <a:rPr lang="de-DE" sz="32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Century Gothic" pitchFamily="34" charset="0"/>
              </a:rPr>
              <a:t>er </a:t>
            </a:r>
            <a:r>
              <a:rPr lang="de-DE" sz="32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Century Gothic" pitchFamily="34" charset="0"/>
              </a:rPr>
              <a:t>Gatte – el </a:t>
            </a:r>
            <a:r>
              <a:rPr lang="de-DE" sz="32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Century Gothic" pitchFamily="34" charset="0"/>
              </a:rPr>
              <a:t>esposo</a:t>
            </a:r>
          </a:p>
          <a:p>
            <a:endParaRPr lang="de-DE" sz="32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  <a:latin typeface="Century Gothic" pitchFamily="34" charset="0"/>
            </a:endParaRPr>
          </a:p>
          <a:p>
            <a:r>
              <a:rPr lang="de-DE" sz="32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Century Gothic" pitchFamily="34" charset="0"/>
              </a:rPr>
              <a:t>d</a:t>
            </a:r>
            <a:r>
              <a:rPr lang="de-DE" sz="32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Century Gothic" pitchFamily="34" charset="0"/>
              </a:rPr>
              <a:t>ie Ehe= el matrimonio</a:t>
            </a:r>
            <a:endParaRPr lang="de-DE" sz="3200" b="1" spc="50" dirty="0" smtClean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  <a:latin typeface="Century Gothic" pitchFamily="34" charset="0"/>
            </a:endParaRPr>
          </a:p>
          <a:p>
            <a:endParaRPr lang="de-DE" sz="3200" dirty="0">
              <a:latin typeface="Century Gothic" pitchFamily="34" charset="0"/>
            </a:endParaRPr>
          </a:p>
        </p:txBody>
      </p:sp>
      <p:pic>
        <p:nvPicPr>
          <p:cNvPr id="4098" name="Picture 2" descr="http://3.bp.blogspot.com/-_Kvd7pbKxo4/UZX_kxj-fDI/AAAAAAAACfo/LL7NNDeLmzk/s1600/Bod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3861048"/>
            <a:ext cx="2915816" cy="261694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  <p:extLst>
      <p:ext uri="{BB962C8B-B14F-4D97-AF65-F5344CB8AC3E}">
        <p14:creationId xmlns:p14="http://schemas.microsoft.com/office/powerpoint/2010/main" val="2431994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s-ES" sz="4800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/>
            </a:r>
            <a:br>
              <a:rPr lang="es-ES" sz="4800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</a:br>
            <a:r>
              <a:rPr lang="de-DE" sz="4800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Century Gothic" pitchFamily="34" charset="0"/>
              </a:rPr>
              <a:t>Die </a:t>
            </a:r>
            <a:r>
              <a:rPr lang="de-DE" sz="4800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Century Gothic" pitchFamily="34" charset="0"/>
              </a:rPr>
              <a:t>Tochter</a:t>
            </a:r>
            <a:r>
              <a:rPr lang="de-DE" sz="4800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Century Gothic" pitchFamily="34" charset="0"/>
              </a:rPr>
              <a:t>/ </a:t>
            </a:r>
            <a:r>
              <a:rPr lang="de-DE" sz="4800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Century Gothic" pitchFamily="34" charset="0"/>
              </a:rPr>
              <a:t>Der </a:t>
            </a:r>
            <a:r>
              <a:rPr lang="de-DE" sz="4800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Century Gothic" pitchFamily="34" charset="0"/>
              </a:rPr>
              <a:t>Sohn</a:t>
            </a:r>
            <a:endParaRPr lang="de-DE" sz="4400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  <a:latin typeface="Century Gothic" pitchFamily="34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sz="28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Century Gothic" pitchFamily="34" charset="0"/>
              </a:rPr>
              <a:t>d</a:t>
            </a:r>
            <a:r>
              <a:rPr lang="es-ES" sz="28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Century Gothic" pitchFamily="34" charset="0"/>
              </a:rPr>
              <a:t>ie </a:t>
            </a:r>
            <a:r>
              <a:rPr lang="es-ES" sz="2800" b="1" spc="50" dirty="0" err="1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Century Gothic" pitchFamily="34" charset="0"/>
              </a:rPr>
              <a:t>Tochter</a:t>
            </a:r>
            <a:r>
              <a:rPr lang="es-ES" sz="28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Century Gothic" pitchFamily="34" charset="0"/>
              </a:rPr>
              <a:t> – la hija</a:t>
            </a:r>
          </a:p>
          <a:p>
            <a:r>
              <a:rPr lang="es-ES" sz="28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Century Gothic" pitchFamily="34" charset="0"/>
              </a:rPr>
              <a:t>d</a:t>
            </a:r>
            <a:r>
              <a:rPr lang="es-ES" sz="28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Century Gothic" pitchFamily="34" charset="0"/>
              </a:rPr>
              <a:t>er </a:t>
            </a:r>
            <a:r>
              <a:rPr lang="es-ES" sz="2800" b="1" spc="50" dirty="0" err="1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Century Gothic" pitchFamily="34" charset="0"/>
              </a:rPr>
              <a:t>Sohn</a:t>
            </a:r>
            <a:r>
              <a:rPr lang="es-ES" sz="28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Century Gothic" pitchFamily="34" charset="0"/>
              </a:rPr>
              <a:t> – el </a:t>
            </a:r>
            <a:r>
              <a:rPr lang="es-ES" sz="28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Century Gothic" pitchFamily="34" charset="0"/>
              </a:rPr>
              <a:t>hijo</a:t>
            </a:r>
          </a:p>
          <a:p>
            <a:r>
              <a:rPr lang="es-ES" sz="28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Century Gothic" pitchFamily="34" charset="0"/>
              </a:rPr>
              <a:t>die </a:t>
            </a:r>
            <a:r>
              <a:rPr lang="es-ES" sz="2800" b="1" spc="50" dirty="0" err="1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Century Gothic" pitchFamily="34" charset="0"/>
              </a:rPr>
              <a:t>Töchter</a:t>
            </a:r>
            <a:r>
              <a:rPr lang="es-ES" sz="28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Century Gothic" pitchFamily="34" charset="0"/>
              </a:rPr>
              <a:t> – las hijas</a:t>
            </a:r>
          </a:p>
          <a:p>
            <a:r>
              <a:rPr lang="es-ES" sz="28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Century Gothic" pitchFamily="34" charset="0"/>
              </a:rPr>
              <a:t>die </a:t>
            </a:r>
            <a:r>
              <a:rPr lang="es-ES" sz="2800" b="1" spc="50" dirty="0" err="1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Century Gothic" pitchFamily="34" charset="0"/>
              </a:rPr>
              <a:t>Söhne</a:t>
            </a:r>
            <a:r>
              <a:rPr lang="es-ES" sz="28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Century Gothic" pitchFamily="34" charset="0"/>
              </a:rPr>
              <a:t> – los hijos</a:t>
            </a:r>
          </a:p>
          <a:p>
            <a:endParaRPr lang="es-ES" sz="2800" b="1" spc="50" dirty="0" smtClean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  <a:latin typeface="Century Gothic" pitchFamily="34" charset="0"/>
            </a:endParaRPr>
          </a:p>
          <a:p>
            <a:pPr marL="0" indent="0">
              <a:buNone/>
            </a:pPr>
            <a:endParaRPr lang="es-ES" b="1" dirty="0">
              <a:latin typeface="Century Gothic" pitchFamily="34" charset="0"/>
            </a:endParaRPr>
          </a:p>
        </p:txBody>
      </p:sp>
      <p:pic>
        <p:nvPicPr>
          <p:cNvPr id="5122" name="Picture 2" descr="http://www.cinepremiere.com.mx/assets/images/galerias/2009/02-febrero/jessica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1412776"/>
            <a:ext cx="3225417" cy="326633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5124" name="Picture 4" descr="http://i555.photobucket.com/albums/jj477/Maripuchi73/Caillou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2630" y="3645024"/>
            <a:ext cx="2278633" cy="309869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  <p:extLst>
      <p:ext uri="{BB962C8B-B14F-4D97-AF65-F5344CB8AC3E}">
        <p14:creationId xmlns:p14="http://schemas.microsoft.com/office/powerpoint/2010/main" val="568167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95536" y="0"/>
            <a:ext cx="7239000" cy="1143000"/>
          </a:xfrm>
        </p:spPr>
        <p:txBody>
          <a:bodyPr>
            <a:normAutofit/>
          </a:bodyPr>
          <a:lstStyle/>
          <a:p>
            <a:r>
              <a:rPr lang="de-DE" sz="4400" cap="none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Die</a:t>
            </a:r>
            <a:r>
              <a:rPr lang="es-ES" sz="4400" cap="none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 Gro</a:t>
            </a:r>
            <a:r>
              <a:rPr lang="el-GR" sz="4400" cap="none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β</a:t>
            </a:r>
            <a:r>
              <a:rPr lang="de-DE" sz="4400" cap="none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eltern=los</a:t>
            </a:r>
            <a:r>
              <a:rPr lang="es-ES" sz="4400" cap="none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 abuelos</a:t>
            </a:r>
            <a:endParaRPr lang="es-ES" sz="4400" cap="none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45849" y="1196752"/>
            <a:ext cx="7239000" cy="4846320"/>
          </a:xfrm>
        </p:spPr>
        <p:txBody>
          <a:bodyPr>
            <a:normAutofit/>
          </a:bodyPr>
          <a:lstStyle/>
          <a:p>
            <a:r>
              <a:rPr lang="es-ES" sz="28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Century Gothic" pitchFamily="34" charset="0"/>
              </a:rPr>
              <a:t>d</a:t>
            </a:r>
            <a:r>
              <a:rPr lang="es-ES" sz="28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Century Gothic" pitchFamily="34" charset="0"/>
              </a:rPr>
              <a:t>ie </a:t>
            </a:r>
            <a:r>
              <a:rPr lang="es-ES" sz="28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Century Gothic" pitchFamily="34" charset="0"/>
              </a:rPr>
              <a:t>Gro</a:t>
            </a:r>
            <a:r>
              <a:rPr lang="el-GR" sz="28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Century Gothic" pitchFamily="34" charset="0"/>
              </a:rPr>
              <a:t>β</a:t>
            </a:r>
            <a:r>
              <a:rPr lang="es-ES" sz="2800" b="1" spc="50" dirty="0" err="1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Century Gothic" pitchFamily="34" charset="0"/>
              </a:rPr>
              <a:t>mutter</a:t>
            </a:r>
            <a:r>
              <a:rPr lang="es-ES" sz="28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Century Gothic" pitchFamily="34" charset="0"/>
              </a:rPr>
              <a:t> – la abuela</a:t>
            </a:r>
          </a:p>
          <a:p>
            <a:r>
              <a:rPr lang="es-ES" sz="28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Century Gothic" pitchFamily="34" charset="0"/>
              </a:rPr>
              <a:t>d</a:t>
            </a:r>
            <a:r>
              <a:rPr lang="es-ES" sz="28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Century Gothic" pitchFamily="34" charset="0"/>
              </a:rPr>
              <a:t>er </a:t>
            </a:r>
            <a:r>
              <a:rPr lang="es-ES" sz="28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Century Gothic" pitchFamily="34" charset="0"/>
              </a:rPr>
              <a:t>Gro</a:t>
            </a:r>
            <a:r>
              <a:rPr lang="el-GR" sz="28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Century Gothic" pitchFamily="34" charset="0"/>
              </a:rPr>
              <a:t>β</a:t>
            </a:r>
            <a:r>
              <a:rPr lang="es-ES" sz="2800" b="1" spc="50" dirty="0" err="1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Century Gothic" pitchFamily="34" charset="0"/>
              </a:rPr>
              <a:t>vater</a:t>
            </a:r>
            <a:r>
              <a:rPr lang="es-ES" sz="28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Century Gothic" pitchFamily="34" charset="0"/>
              </a:rPr>
              <a:t> – el abuelo</a:t>
            </a:r>
            <a:endParaRPr lang="es-ES" sz="2800" dirty="0" smtClean="0">
              <a:latin typeface="Century Gothic" pitchFamily="34" charset="0"/>
            </a:endParaRPr>
          </a:p>
          <a:p>
            <a:r>
              <a:rPr lang="es-ES" sz="28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Century Gothic" pitchFamily="34" charset="0"/>
              </a:rPr>
              <a:t>d</a:t>
            </a:r>
            <a:r>
              <a:rPr lang="es-ES" sz="28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Century Gothic" pitchFamily="34" charset="0"/>
              </a:rPr>
              <a:t>ie </a:t>
            </a:r>
            <a:r>
              <a:rPr lang="es-ES" sz="2800" b="1" spc="50" dirty="0" err="1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Century Gothic" pitchFamily="34" charset="0"/>
              </a:rPr>
              <a:t>Oma</a:t>
            </a:r>
            <a:r>
              <a:rPr lang="es-ES" sz="28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Century Gothic" pitchFamily="34" charset="0"/>
              </a:rPr>
              <a:t> – la abuela (modo informal)</a:t>
            </a:r>
          </a:p>
          <a:p>
            <a:r>
              <a:rPr lang="es-ES" sz="28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Century Gothic" pitchFamily="34" charset="0"/>
              </a:rPr>
              <a:t>d</a:t>
            </a:r>
            <a:r>
              <a:rPr lang="es-ES" sz="28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Century Gothic" pitchFamily="34" charset="0"/>
              </a:rPr>
              <a:t>er </a:t>
            </a:r>
            <a:r>
              <a:rPr lang="es-ES" sz="28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Century Gothic" pitchFamily="34" charset="0"/>
              </a:rPr>
              <a:t>Opa – el abuelo (modo informal)</a:t>
            </a:r>
          </a:p>
          <a:p>
            <a:r>
              <a:rPr lang="es-ES" sz="28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Century Gothic" pitchFamily="34" charset="0"/>
              </a:rPr>
              <a:t>d</a:t>
            </a:r>
            <a:r>
              <a:rPr lang="es-ES" sz="28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Century Gothic" pitchFamily="34" charset="0"/>
              </a:rPr>
              <a:t>ie </a:t>
            </a:r>
            <a:r>
              <a:rPr lang="es-ES" sz="2800" b="1" spc="50" dirty="0" err="1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Century Gothic" pitchFamily="34" charset="0"/>
              </a:rPr>
              <a:t>Urgro</a:t>
            </a:r>
            <a:r>
              <a:rPr lang="el-GR" sz="28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Century Gothic" pitchFamily="34" charset="0"/>
              </a:rPr>
              <a:t>β</a:t>
            </a:r>
            <a:r>
              <a:rPr lang="es-ES" sz="2800" b="1" spc="50" dirty="0" err="1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Century Gothic" pitchFamily="34" charset="0"/>
              </a:rPr>
              <a:t>eltern</a:t>
            </a:r>
            <a:r>
              <a:rPr lang="es-ES" sz="28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Century Gothic" pitchFamily="34" charset="0"/>
              </a:rPr>
              <a:t> – los bisabuelos</a:t>
            </a:r>
          </a:p>
          <a:p>
            <a:r>
              <a:rPr lang="es-ES" sz="28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Century Gothic" pitchFamily="34" charset="0"/>
              </a:rPr>
              <a:t>d</a:t>
            </a:r>
            <a:r>
              <a:rPr lang="es-ES" sz="28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Century Gothic" pitchFamily="34" charset="0"/>
              </a:rPr>
              <a:t>ie </a:t>
            </a:r>
            <a:r>
              <a:rPr lang="es-ES" sz="2800" b="1" spc="50" dirty="0" err="1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Century Gothic" pitchFamily="34" charset="0"/>
              </a:rPr>
              <a:t>Urgro</a:t>
            </a:r>
            <a:r>
              <a:rPr lang="el-GR" sz="28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Century Gothic" pitchFamily="34" charset="0"/>
              </a:rPr>
              <a:t>β</a:t>
            </a:r>
            <a:r>
              <a:rPr lang="es-ES" sz="2800" b="1" spc="50" dirty="0" err="1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Century Gothic" pitchFamily="34" charset="0"/>
              </a:rPr>
              <a:t>mutter</a:t>
            </a:r>
            <a:r>
              <a:rPr lang="es-ES" sz="28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Century Gothic" pitchFamily="34" charset="0"/>
              </a:rPr>
              <a:t> – la bisabuela</a:t>
            </a:r>
          </a:p>
          <a:p>
            <a:r>
              <a:rPr lang="es-ES" sz="28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Century Gothic" pitchFamily="34" charset="0"/>
              </a:rPr>
              <a:t>d</a:t>
            </a:r>
            <a:r>
              <a:rPr lang="es-ES" sz="28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Century Gothic" pitchFamily="34" charset="0"/>
              </a:rPr>
              <a:t>er </a:t>
            </a:r>
            <a:r>
              <a:rPr lang="es-ES" sz="2800" b="1" spc="50" dirty="0" err="1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Century Gothic" pitchFamily="34" charset="0"/>
              </a:rPr>
              <a:t>Urgro</a:t>
            </a:r>
            <a:r>
              <a:rPr lang="el-GR" sz="28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Century Gothic" pitchFamily="34" charset="0"/>
              </a:rPr>
              <a:t>β</a:t>
            </a:r>
            <a:r>
              <a:rPr lang="es-ES" sz="2800" b="1" spc="50" dirty="0" err="1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Century Gothic" pitchFamily="34" charset="0"/>
              </a:rPr>
              <a:t>vater</a:t>
            </a:r>
            <a:r>
              <a:rPr lang="es-ES" sz="28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Century Gothic" pitchFamily="34" charset="0"/>
              </a:rPr>
              <a:t> – el bisabuelo</a:t>
            </a:r>
          </a:p>
          <a:p>
            <a:r>
              <a:rPr lang="de-DE" sz="28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Century Gothic" pitchFamily="34" charset="0"/>
              </a:rPr>
              <a:t>d</a:t>
            </a:r>
            <a:r>
              <a:rPr lang="de-DE" sz="28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Century Gothic" pitchFamily="34" charset="0"/>
              </a:rPr>
              <a:t>ie </a:t>
            </a:r>
            <a:r>
              <a:rPr lang="de-DE" sz="28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Century Gothic" pitchFamily="34" charset="0"/>
              </a:rPr>
              <a:t>Uroma</a:t>
            </a:r>
            <a:r>
              <a:rPr lang="es-ES" sz="28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Century Gothic" pitchFamily="34" charset="0"/>
              </a:rPr>
              <a:t> – la bisabuela</a:t>
            </a:r>
          </a:p>
          <a:p>
            <a:r>
              <a:rPr lang="de-DE" sz="28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Century Gothic" pitchFamily="34" charset="0"/>
              </a:rPr>
              <a:t>d</a:t>
            </a:r>
            <a:r>
              <a:rPr lang="de-DE" sz="28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Century Gothic" pitchFamily="34" charset="0"/>
              </a:rPr>
              <a:t>er </a:t>
            </a:r>
            <a:r>
              <a:rPr lang="de-DE" sz="28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Century Gothic" pitchFamily="34" charset="0"/>
              </a:rPr>
              <a:t>Uropa </a:t>
            </a:r>
            <a:r>
              <a:rPr lang="es-ES" sz="28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Century Gothic" pitchFamily="34" charset="0"/>
              </a:rPr>
              <a:t>– el </a:t>
            </a:r>
            <a:r>
              <a:rPr lang="es-ES" sz="28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Century Gothic" pitchFamily="34" charset="0"/>
              </a:rPr>
              <a:t>bisabuelo</a:t>
            </a:r>
            <a:endParaRPr lang="es-ES" sz="2800" b="1" spc="50" dirty="0" smtClean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  <a:latin typeface="Century Gothic" pitchFamily="34" charset="0"/>
            </a:endParaRPr>
          </a:p>
        </p:txBody>
      </p:sp>
      <p:pic>
        <p:nvPicPr>
          <p:cNvPr id="6146" name="Picture 2" descr="los abuelo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4221088"/>
            <a:ext cx="2448272" cy="243173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  <p:extLst>
      <p:ext uri="{BB962C8B-B14F-4D97-AF65-F5344CB8AC3E}">
        <p14:creationId xmlns:p14="http://schemas.microsoft.com/office/powerpoint/2010/main" val="3223953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7544" y="188640"/>
            <a:ext cx="7239000" cy="1143000"/>
          </a:xfrm>
        </p:spPr>
        <p:txBody>
          <a:bodyPr>
            <a:normAutofit/>
          </a:bodyPr>
          <a:lstStyle/>
          <a:p>
            <a:pPr algn="ctr"/>
            <a:r>
              <a:rPr lang="de-DE" sz="4800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Die Familie </a:t>
            </a:r>
            <a:r>
              <a:rPr lang="es-ES" sz="4800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– la familia</a:t>
            </a:r>
            <a:endParaRPr lang="es-ES" sz="48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ES" sz="28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Century Gothic" pitchFamily="34" charset="0"/>
              </a:rPr>
              <a:t>d</a:t>
            </a:r>
            <a:r>
              <a:rPr lang="es-ES" sz="28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Century Gothic" pitchFamily="34" charset="0"/>
              </a:rPr>
              <a:t>ie </a:t>
            </a:r>
            <a:r>
              <a:rPr lang="es-ES" sz="2800" b="1" spc="50" dirty="0" err="1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Century Gothic" pitchFamily="34" charset="0"/>
              </a:rPr>
              <a:t>Tante</a:t>
            </a:r>
            <a:r>
              <a:rPr lang="es-ES" sz="28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Century Gothic" pitchFamily="34" charset="0"/>
              </a:rPr>
              <a:t> – la tía</a:t>
            </a:r>
          </a:p>
          <a:p>
            <a:r>
              <a:rPr lang="es-ES" sz="28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Century Gothic" pitchFamily="34" charset="0"/>
              </a:rPr>
              <a:t>d</a:t>
            </a:r>
            <a:r>
              <a:rPr lang="es-ES" sz="28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Century Gothic" pitchFamily="34" charset="0"/>
              </a:rPr>
              <a:t>er </a:t>
            </a:r>
            <a:r>
              <a:rPr lang="es-ES" sz="2800" b="1" spc="50" dirty="0" err="1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Century Gothic" pitchFamily="34" charset="0"/>
              </a:rPr>
              <a:t>Onkel</a:t>
            </a:r>
            <a:r>
              <a:rPr lang="es-ES" sz="28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Century Gothic" pitchFamily="34" charset="0"/>
              </a:rPr>
              <a:t> – el tío</a:t>
            </a:r>
          </a:p>
          <a:p>
            <a:r>
              <a:rPr lang="es-ES" sz="28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Century Gothic" pitchFamily="34" charset="0"/>
              </a:rPr>
              <a:t>d</a:t>
            </a:r>
            <a:r>
              <a:rPr lang="es-ES" sz="28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Century Gothic" pitchFamily="34" charset="0"/>
              </a:rPr>
              <a:t>ie </a:t>
            </a:r>
            <a:r>
              <a:rPr lang="es-ES" sz="2800" b="1" spc="50" dirty="0" err="1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Century Gothic" pitchFamily="34" charset="0"/>
              </a:rPr>
              <a:t>Cousine</a:t>
            </a:r>
            <a:r>
              <a:rPr lang="es-ES" sz="28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Century Gothic" pitchFamily="34" charset="0"/>
              </a:rPr>
              <a:t> – la prima</a:t>
            </a:r>
          </a:p>
          <a:p>
            <a:r>
              <a:rPr lang="es-ES" sz="28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Century Gothic" pitchFamily="34" charset="0"/>
              </a:rPr>
              <a:t>d</a:t>
            </a:r>
            <a:r>
              <a:rPr lang="es-ES" sz="28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Century Gothic" pitchFamily="34" charset="0"/>
              </a:rPr>
              <a:t>ie </a:t>
            </a:r>
            <a:r>
              <a:rPr lang="es-ES" sz="2800" b="1" spc="50" dirty="0" err="1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Century Gothic" pitchFamily="34" charset="0"/>
              </a:rPr>
              <a:t>Ku</a:t>
            </a:r>
            <a:r>
              <a:rPr lang="es-ES" sz="2800" b="1" spc="50" dirty="0" err="1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Century Gothic" pitchFamily="34" charset="0"/>
              </a:rPr>
              <a:t>sine</a:t>
            </a:r>
            <a:r>
              <a:rPr lang="es-ES" sz="28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Century Gothic" pitchFamily="34" charset="0"/>
              </a:rPr>
              <a:t> </a:t>
            </a:r>
            <a:r>
              <a:rPr lang="es-ES" sz="28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Century Gothic" pitchFamily="34" charset="0"/>
              </a:rPr>
              <a:t>– la prima</a:t>
            </a:r>
            <a:endParaRPr lang="es-ES" sz="2800" b="1" dirty="0" smtClean="0">
              <a:latin typeface="Century Gothic" pitchFamily="34" charset="0"/>
            </a:endParaRPr>
          </a:p>
          <a:p>
            <a:r>
              <a:rPr lang="es-ES" sz="28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Century Gothic" pitchFamily="34" charset="0"/>
              </a:rPr>
              <a:t>d</a:t>
            </a:r>
            <a:r>
              <a:rPr lang="es-ES" sz="28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Century Gothic" pitchFamily="34" charset="0"/>
              </a:rPr>
              <a:t>er </a:t>
            </a:r>
            <a:r>
              <a:rPr lang="es-ES" sz="2800" b="1" spc="50" dirty="0" err="1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Century Gothic" pitchFamily="34" charset="0"/>
              </a:rPr>
              <a:t>Cousin</a:t>
            </a:r>
            <a:r>
              <a:rPr lang="es-ES" sz="28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Century Gothic" pitchFamily="34" charset="0"/>
              </a:rPr>
              <a:t> – el primo</a:t>
            </a:r>
          </a:p>
          <a:p>
            <a:r>
              <a:rPr lang="es-ES" sz="28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Century Gothic" pitchFamily="34" charset="0"/>
              </a:rPr>
              <a:t>d</a:t>
            </a:r>
            <a:r>
              <a:rPr lang="es-ES" sz="28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Century Gothic" pitchFamily="34" charset="0"/>
              </a:rPr>
              <a:t>er </a:t>
            </a:r>
            <a:r>
              <a:rPr lang="es-ES" sz="2800" b="1" spc="50" dirty="0" err="1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Century Gothic" pitchFamily="34" charset="0"/>
              </a:rPr>
              <a:t>Neffe</a:t>
            </a:r>
            <a:r>
              <a:rPr lang="es-ES" sz="28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Century Gothic" pitchFamily="34" charset="0"/>
              </a:rPr>
              <a:t> – el sobrino</a:t>
            </a:r>
          </a:p>
          <a:p>
            <a:r>
              <a:rPr lang="es-ES" sz="28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Century Gothic" pitchFamily="34" charset="0"/>
              </a:rPr>
              <a:t>d</a:t>
            </a:r>
            <a:r>
              <a:rPr lang="es-ES" sz="28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Century Gothic" pitchFamily="34" charset="0"/>
              </a:rPr>
              <a:t>ie </a:t>
            </a:r>
            <a:r>
              <a:rPr lang="es-ES" sz="2800" b="1" spc="50" dirty="0" err="1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Century Gothic" pitchFamily="34" charset="0"/>
              </a:rPr>
              <a:t>Nichte</a:t>
            </a:r>
            <a:r>
              <a:rPr lang="es-ES" sz="28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Century Gothic" pitchFamily="34" charset="0"/>
              </a:rPr>
              <a:t> – la sobrina</a:t>
            </a:r>
          </a:p>
          <a:p>
            <a:endParaRPr lang="es-ES" sz="2800" b="1" spc="50" dirty="0" smtClean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  <a:latin typeface="Century Gothic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08115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pulento">
  <a:themeElements>
    <a:clrScheme name="Forma de onda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Opulento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pulento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135</TotalTime>
  <Words>260</Words>
  <Application>Microsoft Office PowerPoint</Application>
  <PresentationFormat>Presentación en pantalla (4:3)</PresentationFormat>
  <Paragraphs>59</Paragraphs>
  <Slides>8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8</vt:i4>
      </vt:variant>
    </vt:vector>
  </HeadingPairs>
  <TitlesOfParts>
    <vt:vector size="9" baseType="lpstr">
      <vt:lpstr>Opulento</vt:lpstr>
      <vt:lpstr>die Familie</vt:lpstr>
      <vt:lpstr>INDEX</vt:lpstr>
      <vt:lpstr>Die Eltern = los padres</vt:lpstr>
      <vt:lpstr>die Geschwister=los hermanos </vt:lpstr>
      <vt:lpstr>  Die Ehefrau/der Ehemann</vt:lpstr>
      <vt:lpstr> Die Tochter/ Der Sohn</vt:lpstr>
      <vt:lpstr>Die Groβeltern=los abuelos</vt:lpstr>
      <vt:lpstr>Die Familie – la familia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USER</dc:creator>
  <cp:lastModifiedBy>USER</cp:lastModifiedBy>
  <cp:revision>10</cp:revision>
  <dcterms:created xsi:type="dcterms:W3CDTF">2014-03-18T18:28:36Z</dcterms:created>
  <dcterms:modified xsi:type="dcterms:W3CDTF">2014-03-20T09:57:03Z</dcterms:modified>
</cp:coreProperties>
</file>